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2" r:id="rId2"/>
    <p:sldId id="333" r:id="rId3"/>
    <p:sldId id="328" r:id="rId4"/>
    <p:sldId id="32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334" r:id="rId25"/>
    <p:sldId id="342" r:id="rId26"/>
    <p:sldId id="343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77" d="100"/>
          <a:sy n="77" d="100"/>
        </p:scale>
        <p:origin x="10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340" y="1020194"/>
            <a:ext cx="7686675" cy="1281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459079"/>
            <a:ext cx="7767319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8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156" y="1304823"/>
            <a:ext cx="7767955" cy="469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 PREVENTIVE ORTHODONTICS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07821"/>
            <a:ext cx="30302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>
                <a:solidFill>
                  <a:srgbClr val="E983DD"/>
                </a:solidFill>
              </a:rPr>
              <a:t>2</a:t>
            </a:r>
            <a:r>
              <a:rPr spc="-19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pc="-5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Caries</a:t>
            </a:r>
            <a:r>
              <a:rPr spc="-15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</p:txBody>
      </p:sp>
      <p:sp>
        <p:nvSpPr>
          <p:cNvPr id="3" name="object 3"/>
          <p:cNvSpPr/>
          <p:nvPr/>
        </p:nvSpPr>
        <p:spPr>
          <a:xfrm>
            <a:off x="342900" y="1299972"/>
            <a:ext cx="8439912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156" y="1385061"/>
            <a:ext cx="79311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Caries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deciduous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restored 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discrepancies between arch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763" y="5709615"/>
            <a:ext cx="65659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Fig:</a:t>
            </a:r>
            <a:r>
              <a:rPr sz="2000" b="1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sz="20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Crown</a:t>
            </a:r>
            <a:r>
              <a:rPr sz="20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sz="20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sz="20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caries</a:t>
            </a:r>
            <a:r>
              <a:rPr sz="2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0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sz="20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sz="20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sz="2000" spc="-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0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</a:t>
            </a:r>
            <a:r>
              <a:rPr sz="20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0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</a:t>
            </a:r>
            <a:r>
              <a:rPr sz="20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</a:t>
            </a:r>
            <a:r>
              <a:rPr sz="20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65832" y="3390900"/>
            <a:ext cx="3679190" cy="2197735"/>
            <a:chOff x="2465832" y="3390900"/>
            <a:chExt cx="3679190" cy="2197735"/>
          </a:xfrm>
        </p:grpSpPr>
        <p:sp>
          <p:nvSpPr>
            <p:cNvPr id="7" name="object 7"/>
            <p:cNvSpPr/>
            <p:nvPr/>
          </p:nvSpPr>
          <p:spPr>
            <a:xfrm>
              <a:off x="2503932" y="3429000"/>
              <a:ext cx="3602736" cy="2121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4882" y="3409950"/>
              <a:ext cx="3641090" cy="2159635"/>
            </a:xfrm>
            <a:custGeom>
              <a:avLst/>
              <a:gdLst/>
              <a:ahLst/>
              <a:cxnLst/>
              <a:rect l="l" t="t" r="r" b="b"/>
              <a:pathLst>
                <a:path w="3641090" h="2159635">
                  <a:moveTo>
                    <a:pt x="0" y="2159508"/>
                  </a:moveTo>
                  <a:lnTo>
                    <a:pt x="3640836" y="2159508"/>
                  </a:lnTo>
                  <a:lnTo>
                    <a:pt x="3640836" y="0"/>
                  </a:lnTo>
                  <a:lnTo>
                    <a:pt x="0" y="0"/>
                  </a:lnTo>
                  <a:lnTo>
                    <a:pt x="0" y="215950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07821"/>
            <a:ext cx="5594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10" dirty="0">
                <a:solidFill>
                  <a:srgbClr val="E983DD"/>
                </a:solidFill>
              </a:rPr>
              <a:t>3) </a:t>
            </a:r>
            <a:r>
              <a:rPr spc="-8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deciduous</a:t>
            </a:r>
            <a:r>
              <a:rPr spc="-1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356615" y="1299972"/>
            <a:ext cx="8150352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156" y="1385061"/>
            <a:ext cx="7658100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00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restoration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carious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5080" indent="-224154">
              <a:lnSpc>
                <a:spcPct val="100000"/>
              </a:lnSpc>
              <a:spcBef>
                <a:spcPts val="1800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(they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400" spc="-3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maintainers)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365760" indent="-224154">
              <a:lnSpc>
                <a:spcPct val="100000"/>
              </a:lnSpc>
              <a:spcBef>
                <a:spcPts val="1800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preventive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like:</a:t>
            </a:r>
            <a:r>
              <a:rPr sz="2400" spc="-3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topical  fluorides,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fissure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sealants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0163" y="3848100"/>
            <a:ext cx="8098790" cy="2286000"/>
            <a:chOff x="550163" y="3848100"/>
            <a:chExt cx="8098790" cy="2286000"/>
          </a:xfrm>
        </p:grpSpPr>
        <p:sp>
          <p:nvSpPr>
            <p:cNvPr id="6" name="object 6"/>
            <p:cNvSpPr/>
            <p:nvPr/>
          </p:nvSpPr>
          <p:spPr>
            <a:xfrm>
              <a:off x="588263" y="3886200"/>
              <a:ext cx="2555748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9213" y="3867150"/>
              <a:ext cx="2593975" cy="2247900"/>
            </a:xfrm>
            <a:custGeom>
              <a:avLst/>
              <a:gdLst/>
              <a:ahLst/>
              <a:cxnLst/>
              <a:rect l="l" t="t" r="r" b="b"/>
              <a:pathLst>
                <a:path w="2593975" h="2247900">
                  <a:moveTo>
                    <a:pt x="0" y="2247900"/>
                  </a:moveTo>
                  <a:lnTo>
                    <a:pt x="2593848" y="2247900"/>
                  </a:lnTo>
                  <a:lnTo>
                    <a:pt x="2593848" y="0"/>
                  </a:lnTo>
                  <a:lnTo>
                    <a:pt x="0" y="0"/>
                  </a:lnTo>
                  <a:lnTo>
                    <a:pt x="0" y="2247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0628" y="3886200"/>
              <a:ext cx="5109972" cy="2209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81578" y="3867150"/>
              <a:ext cx="5148580" cy="2247900"/>
            </a:xfrm>
            <a:custGeom>
              <a:avLst/>
              <a:gdLst/>
              <a:ahLst/>
              <a:cxnLst/>
              <a:rect l="l" t="t" r="r" b="b"/>
              <a:pathLst>
                <a:path w="5148580" h="2247900">
                  <a:moveTo>
                    <a:pt x="0" y="2247900"/>
                  </a:moveTo>
                  <a:lnTo>
                    <a:pt x="5148072" y="2247900"/>
                  </a:lnTo>
                  <a:lnTo>
                    <a:pt x="5148072" y="0"/>
                  </a:lnTo>
                  <a:lnTo>
                    <a:pt x="0" y="0"/>
                  </a:lnTo>
                  <a:lnTo>
                    <a:pt x="0" y="22479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80312" y="6177483"/>
            <a:ext cx="157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Topical</a:t>
            </a:r>
            <a:r>
              <a:rPr sz="18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fluorides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69840" y="6177483"/>
            <a:ext cx="1972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</a:t>
            </a:r>
            <a:r>
              <a:rPr sz="18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800" spc="-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fissure</a:t>
            </a:r>
            <a:r>
              <a:rPr sz="18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sealants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41349"/>
            <a:ext cx="4935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80" dirty="0">
                <a:solidFill>
                  <a:srgbClr val="E983DD"/>
                </a:solidFill>
                <a:latin typeface="Trebuchet MS"/>
                <a:cs typeface="Trebuchet MS"/>
              </a:rPr>
              <a:t>3) </a:t>
            </a:r>
            <a:r>
              <a:rPr sz="2800" b="1" spc="-7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sz="2800" b="1" spc="-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spc="-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</a:t>
            </a:r>
            <a:r>
              <a:rPr sz="2800" b="1" spc="1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dentition</a:t>
            </a:r>
            <a:endParaRPr sz="2800" dirty="0">
              <a:solidFill>
                <a:srgbClr val="E983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83957" y="539241"/>
            <a:ext cx="1112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i="1" spc="-4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b="0" i="1" spc="-1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b="0" i="1" spc="-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b="0" i="1" spc="2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0" i="1" spc="-745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615" y="1299972"/>
            <a:ext cx="8349996" cy="184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156" y="1385061"/>
            <a:ext cx="7915909" cy="21624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 algn="just">
              <a:lnSpc>
                <a:spcPct val="150000"/>
              </a:lnSpc>
              <a:spcBef>
                <a:spcPts val="100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i="1" spc="-13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Supernumerary </a:t>
            </a:r>
            <a:r>
              <a:rPr sz="2400" i="1" spc="-7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400" i="1" spc="-11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supplemental </a:t>
            </a:r>
            <a:r>
              <a:rPr sz="2400" i="1" spc="-6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eruption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nearby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  <a:r>
              <a:rPr sz="2400" spc="-3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 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positions.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7932" y="5791200"/>
            <a:ext cx="20535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Supernumerary</a:t>
            </a:r>
            <a:r>
              <a:rPr sz="1800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teeth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9200" y="3886200"/>
            <a:ext cx="7012305" cy="1752600"/>
            <a:chOff x="1028700" y="3238500"/>
            <a:chExt cx="7012305" cy="1752600"/>
          </a:xfrm>
        </p:grpSpPr>
        <p:sp>
          <p:nvSpPr>
            <p:cNvPr id="8" name="object 8"/>
            <p:cNvSpPr/>
            <p:nvPr/>
          </p:nvSpPr>
          <p:spPr>
            <a:xfrm>
              <a:off x="1066800" y="3276600"/>
              <a:ext cx="3101340" cy="1676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750" y="3257550"/>
              <a:ext cx="3139440" cy="1714500"/>
            </a:xfrm>
            <a:custGeom>
              <a:avLst/>
              <a:gdLst/>
              <a:ahLst/>
              <a:cxnLst/>
              <a:rect l="l" t="t" r="r" b="b"/>
              <a:pathLst>
                <a:path w="3139440" h="1714500">
                  <a:moveTo>
                    <a:pt x="0" y="1714500"/>
                  </a:moveTo>
                  <a:lnTo>
                    <a:pt x="3139440" y="1714500"/>
                  </a:lnTo>
                  <a:lnTo>
                    <a:pt x="3139440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0244" y="3276600"/>
              <a:ext cx="3002279" cy="1676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981194" y="3257550"/>
              <a:ext cx="3040380" cy="1714500"/>
            </a:xfrm>
            <a:custGeom>
              <a:avLst/>
              <a:gdLst/>
              <a:ahLst/>
              <a:cxnLst/>
              <a:rect l="l" t="t" r="r" b="b"/>
              <a:pathLst>
                <a:path w="3040379" h="1714500">
                  <a:moveTo>
                    <a:pt x="0" y="1714500"/>
                  </a:moveTo>
                  <a:lnTo>
                    <a:pt x="3040379" y="1714500"/>
                  </a:lnTo>
                  <a:lnTo>
                    <a:pt x="3040379" y="0"/>
                  </a:lnTo>
                  <a:lnTo>
                    <a:pt x="0" y="0"/>
                  </a:lnTo>
                  <a:lnTo>
                    <a:pt x="0" y="1714500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655833" y="5791200"/>
            <a:ext cx="1900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Supplemental</a:t>
            </a:r>
            <a:r>
              <a:rPr sz="18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teeth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07821"/>
            <a:ext cx="6568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>
                <a:solidFill>
                  <a:srgbClr val="E983DD"/>
                </a:solidFill>
              </a:rPr>
              <a:t>4) </a:t>
            </a:r>
            <a:r>
              <a:rPr spc="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pc="-1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ankylosed</a:t>
            </a:r>
            <a:r>
              <a:rPr spc="-21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</a:p>
        </p:txBody>
      </p:sp>
      <p:sp>
        <p:nvSpPr>
          <p:cNvPr id="3" name="object 3"/>
          <p:cNvSpPr/>
          <p:nvPr/>
        </p:nvSpPr>
        <p:spPr>
          <a:xfrm>
            <a:off x="404749" y="1310640"/>
            <a:ext cx="8378952" cy="554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175718"/>
            <a:ext cx="7905115" cy="1054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Ankylosis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4271209"/>
            <a:ext cx="7811770" cy="2552301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2435225">
              <a:lnSpc>
                <a:spcPct val="100000"/>
              </a:lnSpc>
              <a:spcBef>
                <a:spcPts val="919"/>
              </a:spcBef>
            </a:pPr>
            <a:r>
              <a:rPr sz="1800" b="1" i="1" spc="-114" dirty="0">
                <a:solidFill>
                  <a:srgbClr val="FFFFFF"/>
                </a:solidFill>
                <a:latin typeface="Trebuchet MS"/>
                <a:cs typeface="Trebuchet MS"/>
              </a:rPr>
              <a:t>Fig: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Ankylosis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800" spc="-4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teeth</a:t>
            </a:r>
            <a:endParaRPr sz="1800" dirty="0">
              <a:latin typeface="Trebuchet MS"/>
              <a:cs typeface="Trebuchet MS"/>
            </a:endParaRPr>
          </a:p>
          <a:p>
            <a:pPr marL="12700" algn="just">
              <a:lnSpc>
                <a:spcPts val="2680"/>
              </a:lnSpc>
              <a:spcBef>
                <a:spcPts val="1095"/>
              </a:spcBef>
            </a:pP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resorb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2675"/>
              </a:lnSpc>
            </a:pPr>
            <a:r>
              <a:rPr sz="240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405130" indent="-224154" algn="just">
              <a:lnSpc>
                <a:spcPct val="150000"/>
              </a:lnSpc>
              <a:spcBef>
                <a:spcPts val="2185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6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400" spc="-25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24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24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sz="2400" spc="-25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surgically</a:t>
            </a:r>
            <a:r>
              <a:rPr sz="2400" spc="-23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spc="-24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sz="2400" spc="-24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sz="2400" spc="-229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400" spc="-9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sz="2400" spc="-24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</a:t>
            </a:r>
            <a:r>
              <a:rPr sz="2400" spc="-25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3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8FDA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33500" y="2311907"/>
            <a:ext cx="6096000" cy="2068195"/>
            <a:chOff x="1333500" y="2311907"/>
            <a:chExt cx="6096000" cy="2068195"/>
          </a:xfrm>
        </p:grpSpPr>
        <p:sp>
          <p:nvSpPr>
            <p:cNvPr id="7" name="object 7"/>
            <p:cNvSpPr/>
            <p:nvPr/>
          </p:nvSpPr>
          <p:spPr>
            <a:xfrm>
              <a:off x="4419600" y="2357627"/>
              <a:ext cx="2971800" cy="1984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0550" y="2338577"/>
              <a:ext cx="3009900" cy="2022475"/>
            </a:xfrm>
            <a:custGeom>
              <a:avLst/>
              <a:gdLst/>
              <a:ahLst/>
              <a:cxnLst/>
              <a:rect l="l" t="t" r="r" b="b"/>
              <a:pathLst>
                <a:path w="3009900" h="2022475">
                  <a:moveTo>
                    <a:pt x="0" y="2022348"/>
                  </a:moveTo>
                  <a:lnTo>
                    <a:pt x="3009900" y="2022348"/>
                  </a:lnTo>
                  <a:lnTo>
                    <a:pt x="3009900" y="0"/>
                  </a:lnTo>
                  <a:lnTo>
                    <a:pt x="0" y="0"/>
                  </a:lnTo>
                  <a:lnTo>
                    <a:pt x="0" y="2022348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71600" y="2350007"/>
              <a:ext cx="2602992" cy="19918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2550" y="2330957"/>
              <a:ext cx="2641600" cy="2030095"/>
            </a:xfrm>
            <a:custGeom>
              <a:avLst/>
              <a:gdLst/>
              <a:ahLst/>
              <a:cxnLst/>
              <a:rect l="l" t="t" r="r" b="b"/>
              <a:pathLst>
                <a:path w="2641600" h="2030095">
                  <a:moveTo>
                    <a:pt x="0" y="2029968"/>
                  </a:moveTo>
                  <a:lnTo>
                    <a:pt x="2641092" y="2029968"/>
                  </a:lnTo>
                  <a:lnTo>
                    <a:pt x="2641092" y="0"/>
                  </a:lnTo>
                  <a:lnTo>
                    <a:pt x="0" y="0"/>
                  </a:lnTo>
                  <a:lnTo>
                    <a:pt x="0" y="2029968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59079"/>
            <a:ext cx="7767319" cy="1143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-204" dirty="0">
                <a:solidFill>
                  <a:srgbClr val="E983DD"/>
                </a:solidFill>
              </a:rPr>
              <a:t>5) </a:t>
            </a:r>
            <a:r>
              <a:rPr spc="-1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pc="-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quadrant </a:t>
            </a:r>
            <a:r>
              <a:rPr spc="-5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  <a:r>
              <a:rPr spc="-17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1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  </a:t>
            </a:r>
            <a:r>
              <a:rPr spc="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shedding </a:t>
            </a:r>
            <a:r>
              <a:rPr spc="-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spc="-1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5444" y="1876044"/>
            <a:ext cx="7297420" cy="4582795"/>
            <a:chOff x="885444" y="1876044"/>
            <a:chExt cx="7297420" cy="4582795"/>
          </a:xfrm>
        </p:grpSpPr>
        <p:sp>
          <p:nvSpPr>
            <p:cNvPr id="4" name="object 4"/>
            <p:cNvSpPr/>
            <p:nvPr/>
          </p:nvSpPr>
          <p:spPr>
            <a:xfrm>
              <a:off x="914400" y="1905000"/>
              <a:ext cx="7239000" cy="45247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922" y="1890522"/>
              <a:ext cx="7268209" cy="4554220"/>
            </a:xfrm>
            <a:custGeom>
              <a:avLst/>
              <a:gdLst/>
              <a:ahLst/>
              <a:cxnLst/>
              <a:rect l="l" t="t" r="r" b="b"/>
              <a:pathLst>
                <a:path w="7268209" h="4554220">
                  <a:moveTo>
                    <a:pt x="0" y="4553712"/>
                  </a:moveTo>
                  <a:lnTo>
                    <a:pt x="7267956" y="4553712"/>
                  </a:lnTo>
                  <a:lnTo>
                    <a:pt x="7267956" y="0"/>
                  </a:lnTo>
                  <a:lnTo>
                    <a:pt x="0" y="0"/>
                  </a:lnTo>
                  <a:lnTo>
                    <a:pt x="0" y="4553712"/>
                  </a:lnTo>
                  <a:close/>
                </a:path>
              </a:pathLst>
            </a:custGeom>
            <a:ln w="28956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63956"/>
            <a:ext cx="7226300" cy="788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6414135" algn="l"/>
              </a:tabLst>
            </a:pPr>
            <a:r>
              <a:rPr sz="2200" spc="-1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sz="2200" spc="1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sz="2200"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200" spc="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quadrant </a:t>
            </a:r>
            <a:r>
              <a:rPr sz="2200"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 </a:t>
            </a:r>
            <a:r>
              <a:rPr sz="2200" spc="2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 shedding </a:t>
            </a:r>
            <a:r>
              <a:rPr sz="2200" spc="-1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 </a:t>
            </a:r>
            <a:r>
              <a:rPr sz="2200" spc="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200" spc="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200" spc="-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200" spc="-1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200" dirty="0">
                <a:solidFill>
                  <a:srgbClr val="E983DD"/>
                </a:solidFill>
              </a:rPr>
              <a:t>	</a:t>
            </a:r>
            <a:r>
              <a:rPr sz="2200" b="0" i="1" spc="-3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200" b="0" i="1" spc="-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b="0" i="1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200" b="0" i="1" spc="22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200" b="0" i="1" spc="-459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94156" y="1295400"/>
            <a:ext cx="7767955" cy="3627762"/>
          </a:xfrm>
          <a:prstGeom prst="rect">
            <a:avLst/>
          </a:prstGeom>
        </p:spPr>
        <p:txBody>
          <a:bodyPr vert="horz" wrap="square" lIns="0" tIns="1385036" rIns="0" bIns="0" rtlCol="0">
            <a:spAutoFit/>
          </a:bodyPr>
          <a:lstStyle/>
          <a:p>
            <a:pPr marL="3688715" marR="5080" algn="just">
              <a:lnSpc>
                <a:spcPct val="150000"/>
              </a:lnSpc>
              <a:spcBef>
                <a:spcPts val="95"/>
              </a:spcBef>
            </a:pPr>
            <a:r>
              <a:rPr sz="2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shedding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deciduous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 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4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sz="2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sz="2400" spc="-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r>
              <a:rPr sz="2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eruption 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sz="2400" spc="-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800" spc="-155" dirty="0"/>
              <a:t>.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71500" y="1485900"/>
            <a:ext cx="3159760" cy="5181600"/>
            <a:chOff x="571500" y="1485900"/>
            <a:chExt cx="3159760" cy="5181600"/>
          </a:xfrm>
        </p:grpSpPr>
        <p:sp>
          <p:nvSpPr>
            <p:cNvPr id="4" name="object 4"/>
            <p:cNvSpPr/>
            <p:nvPr/>
          </p:nvSpPr>
          <p:spPr>
            <a:xfrm>
              <a:off x="609600" y="1524000"/>
              <a:ext cx="3083052" cy="5105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0550" y="1504950"/>
              <a:ext cx="3121660" cy="5143500"/>
            </a:xfrm>
            <a:custGeom>
              <a:avLst/>
              <a:gdLst/>
              <a:ahLst/>
              <a:cxnLst/>
              <a:rect l="l" t="t" r="r" b="b"/>
              <a:pathLst>
                <a:path w="3121660" h="5143500">
                  <a:moveTo>
                    <a:pt x="0" y="5143500"/>
                  </a:moveTo>
                  <a:lnTo>
                    <a:pt x="3121152" y="5143500"/>
                  </a:lnTo>
                  <a:lnTo>
                    <a:pt x="3121152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59079"/>
            <a:ext cx="7767319" cy="1143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-110" dirty="0">
                <a:solidFill>
                  <a:srgbClr val="E983DD"/>
                </a:solidFill>
              </a:rPr>
              <a:t>6) </a:t>
            </a:r>
            <a:r>
              <a:rPr spc="-6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Checkup </a:t>
            </a:r>
            <a:r>
              <a:rPr spc="-8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pc="-5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spc="-1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habits </a:t>
            </a:r>
            <a:r>
              <a:rPr spc="-2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pc="-39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  </a:t>
            </a:r>
            <a:r>
              <a:rPr spc="-2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 </a:t>
            </a:r>
            <a:r>
              <a:rPr spc="-5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appliance </a:t>
            </a:r>
            <a:r>
              <a:rPr spc="-10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pc="-9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</a:p>
        </p:txBody>
      </p:sp>
      <p:sp>
        <p:nvSpPr>
          <p:cNvPr id="3" name="object 3"/>
          <p:cNvSpPr/>
          <p:nvPr/>
        </p:nvSpPr>
        <p:spPr>
          <a:xfrm>
            <a:off x="437387" y="1680970"/>
            <a:ext cx="7949183" cy="5088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765757"/>
            <a:ext cx="74377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sz="2400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4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sz="2400" spc="-24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sz="2400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sz="2400" spc="-26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400" spc="-40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Thumb</a:t>
            </a:r>
            <a:r>
              <a:rPr sz="2400" spc="-25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sucking</a:t>
            </a:r>
            <a:r>
              <a:rPr sz="2400" spc="-23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24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nail</a:t>
            </a:r>
            <a:r>
              <a:rPr sz="2400" spc="-24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biting,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sz="2400" spc="-25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thrusting</a:t>
            </a:r>
            <a:r>
              <a:rPr sz="2400" spc="-22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5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</a:t>
            </a:r>
            <a:r>
              <a:rPr sz="2400" spc="-22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biting.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0" y="5267655"/>
            <a:ext cx="640778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6360">
              <a:lnSpc>
                <a:spcPct val="110000"/>
              </a:lnSpc>
              <a:spcBef>
                <a:spcPts val="100"/>
              </a:spcBef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 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nipple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pacifiers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deglutition</a:t>
            </a:r>
            <a:r>
              <a:rPr sz="24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8700" y="2324100"/>
            <a:ext cx="7012305" cy="3538854"/>
            <a:chOff x="1028700" y="2324100"/>
            <a:chExt cx="7012305" cy="3538854"/>
          </a:xfrm>
        </p:grpSpPr>
        <p:sp>
          <p:nvSpPr>
            <p:cNvPr id="7" name="object 7"/>
            <p:cNvSpPr/>
            <p:nvPr/>
          </p:nvSpPr>
          <p:spPr>
            <a:xfrm>
              <a:off x="5335523" y="2362200"/>
              <a:ext cx="2667000" cy="1655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16473" y="2343150"/>
              <a:ext cx="2705100" cy="1693545"/>
            </a:xfrm>
            <a:custGeom>
              <a:avLst/>
              <a:gdLst/>
              <a:ahLst/>
              <a:cxnLst/>
              <a:rect l="l" t="t" r="r" b="b"/>
              <a:pathLst>
                <a:path w="2705100" h="1693545">
                  <a:moveTo>
                    <a:pt x="0" y="1693164"/>
                  </a:moveTo>
                  <a:lnTo>
                    <a:pt x="2705100" y="1693164"/>
                  </a:lnTo>
                  <a:lnTo>
                    <a:pt x="2705100" y="0"/>
                  </a:lnTo>
                  <a:lnTo>
                    <a:pt x="0" y="0"/>
                  </a:lnTo>
                  <a:lnTo>
                    <a:pt x="0" y="16931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6800" y="2741676"/>
              <a:ext cx="4012691" cy="24277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7750" y="2722625"/>
              <a:ext cx="4051300" cy="2466340"/>
            </a:xfrm>
            <a:custGeom>
              <a:avLst/>
              <a:gdLst/>
              <a:ahLst/>
              <a:cxnLst/>
              <a:rect l="l" t="t" r="r" b="b"/>
              <a:pathLst>
                <a:path w="4051300" h="2466340">
                  <a:moveTo>
                    <a:pt x="0" y="2465832"/>
                  </a:moveTo>
                  <a:lnTo>
                    <a:pt x="4050791" y="2465832"/>
                  </a:lnTo>
                  <a:lnTo>
                    <a:pt x="4050791" y="0"/>
                  </a:lnTo>
                  <a:lnTo>
                    <a:pt x="0" y="0"/>
                  </a:lnTo>
                  <a:lnTo>
                    <a:pt x="0" y="24658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35523" y="4267200"/>
              <a:ext cx="2667000" cy="15575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6473" y="4248150"/>
              <a:ext cx="2705100" cy="1595755"/>
            </a:xfrm>
            <a:custGeom>
              <a:avLst/>
              <a:gdLst/>
              <a:ahLst/>
              <a:cxnLst/>
              <a:rect l="l" t="t" r="r" b="b"/>
              <a:pathLst>
                <a:path w="2705100" h="1595754">
                  <a:moveTo>
                    <a:pt x="0" y="1595628"/>
                  </a:moveTo>
                  <a:lnTo>
                    <a:pt x="2705100" y="1595628"/>
                  </a:lnTo>
                  <a:lnTo>
                    <a:pt x="2705100" y="0"/>
                  </a:lnTo>
                  <a:lnTo>
                    <a:pt x="0" y="0"/>
                  </a:lnTo>
                  <a:lnTo>
                    <a:pt x="0" y="159562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82879"/>
            <a:ext cx="7157720" cy="1143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pc="-215" dirty="0">
                <a:solidFill>
                  <a:srgbClr val="E983DD"/>
                </a:solidFill>
              </a:rPr>
              <a:t>7) </a:t>
            </a:r>
            <a:r>
              <a:rPr spc="-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 </a:t>
            </a:r>
            <a:r>
              <a:rPr spc="-6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 </a:t>
            </a:r>
            <a:r>
              <a:rPr spc="-10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pc="-9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spc="-11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 </a:t>
            </a:r>
            <a:r>
              <a:rPr spc="-5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spc="-7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prematurity</a:t>
            </a:r>
          </a:p>
        </p:txBody>
      </p:sp>
      <p:sp>
        <p:nvSpPr>
          <p:cNvPr id="3" name="object 3"/>
          <p:cNvSpPr/>
          <p:nvPr/>
        </p:nvSpPr>
        <p:spPr>
          <a:xfrm>
            <a:off x="406908" y="1761744"/>
            <a:ext cx="825855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2940" y="1526012"/>
            <a:ext cx="7677784" cy="5086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</a:pPr>
            <a:r>
              <a:rPr sz="2400" b="1" spc="-9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Cuspal</a:t>
            </a:r>
            <a:r>
              <a:rPr sz="2400" b="1" spc="-26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6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r>
              <a:rPr sz="2400" b="1" spc="-21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 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grinding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tooth.</a:t>
            </a:r>
            <a:r>
              <a:rPr sz="2400" spc="-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 </a:t>
            </a:r>
            <a:r>
              <a:rPr sz="2400" spc="-1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enamel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pearl,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335"/>
              </a:spcBef>
            </a:pPr>
            <a:r>
              <a:rPr sz="2400" b="1" u="heavy" spc="-105" dirty="0">
                <a:solidFill>
                  <a:srgbClr val="8FDA81"/>
                </a:solidFill>
                <a:uFill>
                  <a:solidFill>
                    <a:srgbClr val="8FDA81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0" indent="-233045" algn="just">
              <a:lnSpc>
                <a:spcPct val="150000"/>
              </a:lnSpc>
              <a:spcBef>
                <a:spcPts val="340"/>
              </a:spcBef>
              <a:buClr>
                <a:srgbClr val="55C5FF"/>
              </a:buClr>
              <a:buFont typeface="Arial"/>
              <a:buChar char="•"/>
              <a:tabLst>
                <a:tab pos="476884" algn="l"/>
              </a:tabLst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0" indent="-233045" algn="just">
              <a:lnSpc>
                <a:spcPct val="150000"/>
              </a:lnSpc>
              <a:spcBef>
                <a:spcPts val="335"/>
              </a:spcBef>
              <a:buClr>
                <a:srgbClr val="55C5FF"/>
              </a:buClr>
              <a:buFont typeface="Arial"/>
              <a:buChar char="•"/>
              <a:tabLst>
                <a:tab pos="476884" algn="l"/>
              </a:tabLst>
            </a:pP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Predispose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4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bruxism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335"/>
              </a:spcBef>
            </a:pPr>
            <a:r>
              <a:rPr sz="24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Dx: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0005" algn="just">
              <a:lnSpc>
                <a:spcPct val="150000"/>
              </a:lnSpc>
              <a:spcBef>
                <a:spcPts val="5"/>
              </a:spcBef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articulating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removed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grinding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47445"/>
            <a:ext cx="7091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>
                <a:solidFill>
                  <a:srgbClr val="E983DD"/>
                </a:solidFill>
              </a:rPr>
              <a:t>8) </a:t>
            </a:r>
            <a:r>
              <a:rPr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 of </a:t>
            </a:r>
            <a:r>
              <a:rPr spc="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spc="-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pc="-38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occlusion.</a:t>
            </a:r>
          </a:p>
        </p:txBody>
      </p:sp>
      <p:sp>
        <p:nvSpPr>
          <p:cNvPr id="3" name="object 3"/>
          <p:cNvSpPr/>
          <p:nvPr/>
        </p:nvSpPr>
        <p:spPr>
          <a:xfrm>
            <a:off x="406908" y="1304544"/>
            <a:ext cx="8474964" cy="5077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304544"/>
            <a:ext cx="7892415" cy="45906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434"/>
              </a:spcBef>
            </a:pPr>
            <a:r>
              <a:rPr sz="2400" b="1" spc="-10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Preventing </a:t>
            </a:r>
            <a:r>
              <a:rPr sz="2400" b="1" spc="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MILWAUKEE </a:t>
            </a:r>
            <a:r>
              <a:rPr sz="2400" b="1" spc="-12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Brace</a:t>
            </a:r>
            <a:r>
              <a:rPr sz="2400" b="1" spc="-62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6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1063625" indent="-224154" algn="just">
              <a:lnSpc>
                <a:spcPct val="150000"/>
              </a:lnSpc>
              <a:spcBef>
                <a:spcPts val="175"/>
              </a:spcBef>
              <a:buClr>
                <a:srgbClr val="55C5FF"/>
              </a:buClr>
              <a:buFont typeface="Wingdings"/>
              <a:buChar char=""/>
              <a:tabLst>
                <a:tab pos="459740" algn="l"/>
              </a:tabLst>
            </a:pP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Orthopedic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appliance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scoliosis.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indent="-224154" algn="just">
              <a:lnSpc>
                <a:spcPct val="150000"/>
              </a:lnSpc>
              <a:spcBef>
                <a:spcPts val="155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applies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tremendous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mandible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937894" algn="just">
              <a:lnSpc>
                <a:spcPct val="150000"/>
              </a:lnSpc>
              <a:spcBef>
                <a:spcPts val="175"/>
              </a:spcBef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sz="2400" spc="-3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retardation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mandibular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deformities.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137795" indent="-224154" algn="just">
              <a:lnSpc>
                <a:spcPct val="150000"/>
              </a:lnSpc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whenever</a:t>
            </a:r>
            <a:r>
              <a:rPr sz="2400" spc="-3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appliance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used,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appliance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24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positioners. 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sz="2400" spc="-6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466344"/>
            <a:ext cx="3451860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6777" y="563625"/>
            <a:ext cx="2943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solidFill>
                  <a:srgbClr val="FCDF99"/>
                </a:solidFill>
              </a:rPr>
              <a:t>MILWAUKEE</a:t>
            </a:r>
            <a:r>
              <a:rPr sz="2800" spc="-310" dirty="0">
                <a:solidFill>
                  <a:srgbClr val="FCDF99"/>
                </a:solidFill>
              </a:rPr>
              <a:t> </a:t>
            </a:r>
            <a:r>
              <a:rPr sz="2800" spc="-120" dirty="0">
                <a:solidFill>
                  <a:srgbClr val="FCDF99"/>
                </a:solidFill>
              </a:rPr>
              <a:t>Brace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181100" y="1143000"/>
            <a:ext cx="6934200" cy="530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931604"/>
              </p:ext>
            </p:extLst>
          </p:nvPr>
        </p:nvGraphicFramePr>
        <p:xfrm>
          <a:off x="1953905" y="2645769"/>
          <a:ext cx="60960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CORE AREAS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DOMAIN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CATEGORY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Arial Nova" panose="020F0502020204030204" pitchFamily="34" charset="0"/>
                          <a:cs typeface="Biome" panose="020B0604020202020204" pitchFamily="34" charset="0"/>
                        </a:rPr>
                        <a:t>Preventive Orthodontics Definition 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AFFECTIVE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DESIRE TO KNOW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latin typeface="Arial Nova" panose="020F0502020204030204" pitchFamily="34" charset="0"/>
                          <a:cs typeface="Biome" panose="020B0604020202020204" pitchFamily="34" charset="0"/>
                        </a:rPr>
                        <a:t>Procedures in Preventive Orthodontics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COGNITIVE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SPACE MAINTENANCE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PSYCHOMOTOR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 KNOW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INDICATIONS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47445"/>
            <a:ext cx="69748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0" dirty="0">
                <a:solidFill>
                  <a:srgbClr val="E983DD"/>
                </a:solidFill>
              </a:rPr>
              <a:t>9) </a:t>
            </a:r>
            <a:r>
              <a:rPr spc="-2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 </a:t>
            </a:r>
            <a:r>
              <a:rPr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pc="-5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supernumerary</a:t>
            </a:r>
            <a:r>
              <a:rPr spc="-10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</a:p>
        </p:txBody>
      </p:sp>
      <p:sp>
        <p:nvSpPr>
          <p:cNvPr id="3" name="object 3"/>
          <p:cNvSpPr/>
          <p:nvPr/>
        </p:nvSpPr>
        <p:spPr>
          <a:xfrm>
            <a:off x="422148" y="1360931"/>
            <a:ext cx="8369807" cy="344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458213"/>
            <a:ext cx="7808595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6220" marR="91440" indent="-224154">
              <a:lnSpc>
                <a:spcPct val="100000"/>
              </a:lnSpc>
              <a:spcBef>
                <a:spcPts val="95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8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Supernumerary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supplemental</a:t>
            </a:r>
            <a:r>
              <a:rPr sz="28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interfere  </a:t>
            </a:r>
            <a:r>
              <a:rPr sz="28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eruption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nearby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233679" indent="-224154">
              <a:lnSpc>
                <a:spcPct val="100000"/>
              </a:lnSpc>
              <a:spcBef>
                <a:spcPts val="1805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deflect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adjacent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 positions.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5080" indent="-224154">
              <a:lnSpc>
                <a:spcPct val="100000"/>
              </a:lnSpc>
              <a:spcBef>
                <a:spcPts val="1800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sz="2800" spc="-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sz="28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extracted</a:t>
            </a:r>
            <a:r>
              <a:rPr sz="28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sz="2800" spc="-2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cause</a:t>
            </a:r>
            <a:r>
              <a:rPr sz="28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r>
              <a:rPr sz="28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800" spc="-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sz="28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80844" y="4674108"/>
            <a:ext cx="4478020" cy="1908175"/>
            <a:chOff x="2180844" y="4674108"/>
            <a:chExt cx="4478020" cy="1908175"/>
          </a:xfrm>
        </p:grpSpPr>
        <p:sp>
          <p:nvSpPr>
            <p:cNvPr id="6" name="object 6"/>
            <p:cNvSpPr/>
            <p:nvPr/>
          </p:nvSpPr>
          <p:spPr>
            <a:xfrm>
              <a:off x="2209800" y="4703064"/>
              <a:ext cx="4419600" cy="1850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95322" y="4688586"/>
              <a:ext cx="4448810" cy="1879600"/>
            </a:xfrm>
            <a:custGeom>
              <a:avLst/>
              <a:gdLst/>
              <a:ahLst/>
              <a:cxnLst/>
              <a:rect l="l" t="t" r="r" b="b"/>
              <a:pathLst>
                <a:path w="4448809" h="1879600">
                  <a:moveTo>
                    <a:pt x="0" y="1879091"/>
                  </a:moveTo>
                  <a:lnTo>
                    <a:pt x="4448556" y="1879091"/>
                  </a:lnTo>
                  <a:lnTo>
                    <a:pt x="4448556" y="0"/>
                  </a:lnTo>
                  <a:lnTo>
                    <a:pt x="0" y="0"/>
                  </a:lnTo>
                  <a:lnTo>
                    <a:pt x="0" y="1879091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59079"/>
            <a:ext cx="7767319" cy="1075422"/>
          </a:xfrm>
          <a:prstGeom prst="rect">
            <a:avLst/>
          </a:prstGeom>
        </p:spPr>
        <p:txBody>
          <a:bodyPr vert="horz" wrap="square" lIns="0" tIns="52323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900" spc="-175" dirty="0">
                <a:solidFill>
                  <a:srgbClr val="E983DD"/>
                </a:solidFill>
              </a:rPr>
              <a:t>1</a:t>
            </a:r>
            <a:r>
              <a:rPr lang="en-US" sz="2900" spc="-175" dirty="0">
                <a:solidFill>
                  <a:srgbClr val="E983DD"/>
                </a:solidFill>
              </a:rPr>
              <a:t>0</a:t>
            </a:r>
            <a:r>
              <a:rPr sz="2900" spc="-175" dirty="0">
                <a:solidFill>
                  <a:srgbClr val="E983DD"/>
                </a:solidFill>
              </a:rPr>
              <a:t>) </a:t>
            </a:r>
            <a:r>
              <a:rPr sz="2900" spc="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sz="2900" spc="-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900" spc="-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deeply </a:t>
            </a:r>
            <a:r>
              <a:rPr sz="2900" spc="-5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locked </a:t>
            </a:r>
            <a:r>
              <a:rPr sz="2900"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 </a:t>
            </a:r>
            <a:r>
              <a:rPr sz="2900" spc="-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sz="2900" spc="-6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908" y="1589532"/>
            <a:ext cx="8462772" cy="2560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686509"/>
            <a:ext cx="7887334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 </a:t>
            </a:r>
            <a:r>
              <a:rPr sz="28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sz="28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 have </a:t>
            </a:r>
            <a:r>
              <a:rPr sz="28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8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prominent</a:t>
            </a:r>
            <a:r>
              <a:rPr sz="28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</a:t>
            </a:r>
            <a:r>
              <a:rPr sz="28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bulge</a:t>
            </a:r>
            <a:r>
              <a:rPr sz="28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prevents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eruption</a:t>
            </a:r>
            <a:r>
              <a:rPr sz="28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molars. </a:t>
            </a:r>
            <a:r>
              <a:rPr sz="28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Slicing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distal  </a:t>
            </a:r>
            <a:r>
              <a:rPr sz="28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sz="28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</a:t>
            </a:r>
            <a:r>
              <a:rPr sz="28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8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guiding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eruption </a:t>
            </a:r>
            <a:r>
              <a:rPr sz="28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 </a:t>
            </a:r>
            <a:r>
              <a:rPr sz="28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sz="28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62100" y="4381500"/>
            <a:ext cx="5715000" cy="1676400"/>
            <a:chOff x="1562100" y="4381500"/>
            <a:chExt cx="5715000" cy="1676400"/>
          </a:xfrm>
        </p:grpSpPr>
        <p:sp>
          <p:nvSpPr>
            <p:cNvPr id="6" name="object 6"/>
            <p:cNvSpPr/>
            <p:nvPr/>
          </p:nvSpPr>
          <p:spPr>
            <a:xfrm>
              <a:off x="1600200" y="4419600"/>
              <a:ext cx="2557272" cy="160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1150" y="4400550"/>
              <a:ext cx="2595880" cy="1638300"/>
            </a:xfrm>
            <a:custGeom>
              <a:avLst/>
              <a:gdLst/>
              <a:ahLst/>
              <a:cxnLst/>
              <a:rect l="l" t="t" r="r" b="b"/>
              <a:pathLst>
                <a:path w="2595879" h="1638300">
                  <a:moveTo>
                    <a:pt x="0" y="1638300"/>
                  </a:moveTo>
                  <a:lnTo>
                    <a:pt x="2595372" y="1638300"/>
                  </a:lnTo>
                  <a:lnTo>
                    <a:pt x="2595372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0" y="4419600"/>
              <a:ext cx="2667000" cy="1600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52950" y="4400550"/>
              <a:ext cx="2705100" cy="1638300"/>
            </a:xfrm>
            <a:custGeom>
              <a:avLst/>
              <a:gdLst/>
              <a:ahLst/>
              <a:cxnLst/>
              <a:rect l="l" t="t" r="r" b="b"/>
              <a:pathLst>
                <a:path w="2705100" h="1638300">
                  <a:moveTo>
                    <a:pt x="0" y="1638300"/>
                  </a:moveTo>
                  <a:lnTo>
                    <a:pt x="2705100" y="1638300"/>
                  </a:lnTo>
                  <a:lnTo>
                    <a:pt x="2705100" y="0"/>
                  </a:lnTo>
                  <a:lnTo>
                    <a:pt x="0" y="0"/>
                  </a:lnTo>
                  <a:lnTo>
                    <a:pt x="0" y="16383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82646" y="4548378"/>
              <a:ext cx="47625" cy="614680"/>
            </a:xfrm>
            <a:custGeom>
              <a:avLst/>
              <a:gdLst/>
              <a:ahLst/>
              <a:cxnLst/>
              <a:rect l="l" t="t" r="r" b="b"/>
              <a:pathLst>
                <a:path w="47625" h="614679">
                  <a:moveTo>
                    <a:pt x="0" y="0"/>
                  </a:moveTo>
                  <a:lnTo>
                    <a:pt x="47625" y="614299"/>
                  </a:lnTo>
                </a:path>
              </a:pathLst>
            </a:custGeom>
            <a:ln w="19812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46303"/>
            <a:ext cx="6118225" cy="1035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900" spc="-170" dirty="0">
                <a:solidFill>
                  <a:srgbClr val="E983DD"/>
                </a:solidFill>
              </a:rPr>
              <a:t>1</a:t>
            </a:r>
            <a:r>
              <a:rPr lang="en-US" sz="2900" spc="-170" dirty="0">
                <a:solidFill>
                  <a:srgbClr val="E983DD"/>
                </a:solidFill>
              </a:rPr>
              <a:t>1)</a:t>
            </a:r>
            <a:r>
              <a:rPr sz="2900" spc="-170" dirty="0">
                <a:solidFill>
                  <a:srgbClr val="E983DD"/>
                </a:solidFill>
              </a:rPr>
              <a:t> </a:t>
            </a:r>
            <a:r>
              <a:rPr sz="2900" spc="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sz="2900" spc="-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900" spc="-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r>
              <a:rPr sz="2900" spc="-9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spc="-6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frenal  </a:t>
            </a:r>
            <a:r>
              <a:rPr sz="290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attachments</a:t>
            </a:r>
            <a:endParaRPr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148" y="1597152"/>
            <a:ext cx="4628388" cy="2218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8340" y="1688033"/>
            <a:ext cx="4084954" cy="1842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1" spc="-7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2600" b="1" spc="-43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12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</a:t>
            </a:r>
            <a:r>
              <a:rPr sz="2600" b="1" spc="-26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6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600" b="1" spc="-27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9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fleshy</a:t>
            </a:r>
            <a:r>
              <a:rPr sz="2600" b="1" spc="-25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spc="-9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maxillary  </a:t>
            </a:r>
            <a:r>
              <a:rPr sz="2600" b="1" spc="-8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labial </a:t>
            </a:r>
            <a:r>
              <a:rPr sz="2600" b="1" spc="-12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frenum </a:t>
            </a:r>
            <a:r>
              <a:rPr sz="2600" b="1" spc="-8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</a:t>
            </a:r>
            <a:r>
              <a:rPr sz="2600" b="1" spc="-10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midline  </a:t>
            </a:r>
            <a:r>
              <a:rPr sz="2600" b="1" spc="-8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diastema.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6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sz="26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2600" spc="-3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Blanch</a:t>
            </a:r>
            <a:r>
              <a:rPr sz="26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8032" y="1485900"/>
            <a:ext cx="7554595" cy="4479290"/>
            <a:chOff x="1018032" y="1485900"/>
            <a:chExt cx="7554595" cy="4479290"/>
          </a:xfrm>
        </p:grpSpPr>
        <p:sp>
          <p:nvSpPr>
            <p:cNvPr id="6" name="object 6"/>
            <p:cNvSpPr/>
            <p:nvPr/>
          </p:nvSpPr>
          <p:spPr>
            <a:xfrm>
              <a:off x="5257800" y="1524000"/>
              <a:ext cx="3276600" cy="2182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38750" y="1504950"/>
              <a:ext cx="3314700" cy="2220595"/>
            </a:xfrm>
            <a:custGeom>
              <a:avLst/>
              <a:gdLst/>
              <a:ahLst/>
              <a:cxnLst/>
              <a:rect l="l" t="t" r="r" b="b"/>
              <a:pathLst>
                <a:path w="3314700" h="2220595">
                  <a:moveTo>
                    <a:pt x="0" y="2220468"/>
                  </a:moveTo>
                  <a:lnTo>
                    <a:pt x="3314700" y="2220468"/>
                  </a:lnTo>
                  <a:lnTo>
                    <a:pt x="3314700" y="0"/>
                  </a:lnTo>
                  <a:lnTo>
                    <a:pt x="0" y="0"/>
                  </a:lnTo>
                  <a:lnTo>
                    <a:pt x="0" y="222046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6132" y="4114800"/>
              <a:ext cx="4337304" cy="18120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082" y="4095750"/>
              <a:ext cx="4375785" cy="1850389"/>
            </a:xfrm>
            <a:custGeom>
              <a:avLst/>
              <a:gdLst/>
              <a:ahLst/>
              <a:cxnLst/>
              <a:rect l="l" t="t" r="r" b="b"/>
              <a:pathLst>
                <a:path w="4375785" h="1850389">
                  <a:moveTo>
                    <a:pt x="0" y="1850136"/>
                  </a:moveTo>
                  <a:lnTo>
                    <a:pt x="4375404" y="1850136"/>
                  </a:lnTo>
                  <a:lnTo>
                    <a:pt x="4375404" y="0"/>
                  </a:lnTo>
                  <a:lnTo>
                    <a:pt x="0" y="0"/>
                  </a:lnTo>
                  <a:lnTo>
                    <a:pt x="0" y="18501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7172" y="4114800"/>
              <a:ext cx="2435352" cy="18120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8122" y="4095750"/>
              <a:ext cx="2473960" cy="1850389"/>
            </a:xfrm>
            <a:custGeom>
              <a:avLst/>
              <a:gdLst/>
              <a:ahLst/>
              <a:cxnLst/>
              <a:rect l="l" t="t" r="r" b="b"/>
              <a:pathLst>
                <a:path w="2473959" h="1850389">
                  <a:moveTo>
                    <a:pt x="0" y="1850136"/>
                  </a:moveTo>
                  <a:lnTo>
                    <a:pt x="2473452" y="1850136"/>
                  </a:lnTo>
                  <a:lnTo>
                    <a:pt x="2473452" y="0"/>
                  </a:lnTo>
                  <a:lnTo>
                    <a:pt x="0" y="0"/>
                  </a:lnTo>
                  <a:lnTo>
                    <a:pt x="0" y="18501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8496" y="6017463"/>
            <a:ext cx="6999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FFFFFF"/>
                </a:solidFill>
                <a:latin typeface="Trebuchet MS"/>
                <a:cs typeface="Trebuchet MS"/>
              </a:rPr>
              <a:t>Treated</a:t>
            </a:r>
            <a:r>
              <a:rPr sz="24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by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Frenectomy</a:t>
            </a:r>
            <a:r>
              <a:rPr sz="24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4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early</a:t>
            </a:r>
            <a:r>
              <a:rPr sz="2400" spc="-2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stage</a:t>
            </a:r>
            <a:r>
              <a:rPr sz="2400" spc="-2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for</a:t>
            </a:r>
            <a:r>
              <a:rPr sz="2400" spc="-2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prevention.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639826"/>
            <a:ext cx="7033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solidFill>
                  <a:srgbClr val="E983DD"/>
                </a:solidFill>
                <a:latin typeface="Trebuchet MS"/>
                <a:cs typeface="Trebuchet MS"/>
              </a:rPr>
              <a:t>1</a:t>
            </a:r>
            <a:r>
              <a:rPr lang="en-US" sz="2400" b="1" spc="-135" dirty="0">
                <a:solidFill>
                  <a:srgbClr val="E983DD"/>
                </a:solidFill>
                <a:latin typeface="Trebuchet MS"/>
                <a:cs typeface="Trebuchet MS"/>
              </a:rPr>
              <a:t>2</a:t>
            </a:r>
            <a:r>
              <a:rPr sz="2400" b="1" spc="-135" dirty="0">
                <a:solidFill>
                  <a:srgbClr val="E983DD"/>
                </a:solidFill>
                <a:latin typeface="Trebuchet MS"/>
                <a:cs typeface="Trebuchet MS"/>
              </a:rPr>
              <a:t>) </a:t>
            </a:r>
            <a:r>
              <a:rPr sz="2400" b="1" spc="5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r>
              <a:rPr sz="2400" b="1"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 </a:t>
            </a:r>
            <a:r>
              <a:rPr sz="2400" b="1" spc="-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frenal</a:t>
            </a:r>
            <a:r>
              <a:rPr sz="2400" b="1" spc="12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148" y="1379219"/>
            <a:ext cx="8177783" cy="1886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096635">
              <a:lnSpc>
                <a:spcPct val="106900"/>
              </a:lnSpc>
              <a:spcBef>
                <a:spcPts val="265"/>
              </a:spcBef>
            </a:pPr>
            <a:r>
              <a:rPr sz="2400" spc="60" dirty="0"/>
              <a:t>Cont…  </a:t>
            </a:r>
            <a:r>
              <a:rPr b="1" spc="-4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Ankyloglossia</a:t>
            </a:r>
            <a:r>
              <a:rPr b="1" spc="-254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b="1" spc="-254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60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b="1" spc="-26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114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</a:t>
            </a:r>
            <a:r>
              <a:rPr b="1" spc="-235" dirty="0">
                <a:solidFill>
                  <a:srgbClr val="FCD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r>
              <a:rPr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 </a:t>
            </a: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Lingual</a:t>
            </a:r>
            <a:r>
              <a:rPr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frenum</a:t>
            </a:r>
            <a:r>
              <a:rPr spc="-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r>
              <a:rPr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pc="-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swallowing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341" y="2557399"/>
            <a:ext cx="3284728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Surgically</a:t>
            </a:r>
            <a:r>
              <a:rPr sz="26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sz="2600" spc="-1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6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33500" y="3238500"/>
            <a:ext cx="6400800" cy="2895600"/>
            <a:chOff x="1333500" y="3238500"/>
            <a:chExt cx="6400800" cy="2895600"/>
          </a:xfrm>
        </p:grpSpPr>
        <p:sp>
          <p:nvSpPr>
            <p:cNvPr id="7" name="object 7"/>
            <p:cNvSpPr/>
            <p:nvPr/>
          </p:nvSpPr>
          <p:spPr>
            <a:xfrm>
              <a:off x="1371600" y="3276600"/>
              <a:ext cx="3038855" cy="281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2550" y="3257550"/>
              <a:ext cx="3077210" cy="2857500"/>
            </a:xfrm>
            <a:custGeom>
              <a:avLst/>
              <a:gdLst/>
              <a:ahLst/>
              <a:cxnLst/>
              <a:rect l="l" t="t" r="r" b="b"/>
              <a:pathLst>
                <a:path w="3077210" h="2857500">
                  <a:moveTo>
                    <a:pt x="0" y="2857500"/>
                  </a:moveTo>
                  <a:lnTo>
                    <a:pt x="3076955" y="2857500"/>
                  </a:lnTo>
                  <a:lnTo>
                    <a:pt x="3076955" y="0"/>
                  </a:lnTo>
                  <a:lnTo>
                    <a:pt x="0" y="0"/>
                  </a:lnTo>
                  <a:lnTo>
                    <a:pt x="0" y="28575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76800" y="3276600"/>
              <a:ext cx="2819400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57750" y="3257550"/>
              <a:ext cx="2857500" cy="2857500"/>
            </a:xfrm>
            <a:custGeom>
              <a:avLst/>
              <a:gdLst/>
              <a:ahLst/>
              <a:cxnLst/>
              <a:rect l="l" t="t" r="r" b="b"/>
              <a:pathLst>
                <a:path w="2857500" h="2857500">
                  <a:moveTo>
                    <a:pt x="0" y="2857500"/>
                  </a:moveTo>
                  <a:lnTo>
                    <a:pt x="2857500" y="2857500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28575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D708-D07E-6447-89BA-10A24424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184727"/>
            <a:ext cx="7767319" cy="492443"/>
          </a:xfrm>
        </p:spPr>
        <p:txBody>
          <a:bodyPr/>
          <a:lstStyle/>
          <a:p>
            <a:r>
              <a:rPr lang="en-IN" dirty="0"/>
              <a:t>                    SUMMARY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A7311-C7A5-FC4F-8C28-96F03901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1" y="1223818"/>
            <a:ext cx="6977842" cy="5264727"/>
          </a:xfrm>
        </p:spPr>
        <p:txBody>
          <a:bodyPr/>
          <a:lstStyle/>
          <a:p>
            <a:r>
              <a:rPr lang="en-IN" sz="1800" dirty="0">
                <a:latin typeface="Californian FB" panose="020F0502020204030204" pitchFamily="34" charset="0"/>
              </a:rPr>
              <a:t>As the word goes, PREVENTION IS ALWAYS BETTER THAN CURE, preventing orthodontic malocclusion at a very early age can do so much good for the children than interceptive and corrective procedures at a later age. Hence it is the need of the age. for children and parents to be well informed, educated and motivated to take preventive measures</a:t>
            </a: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r>
              <a:rPr lang="en-IN" sz="1800" dirty="0">
                <a:latin typeface="Californian FB" panose="020F0502020204030204" pitchFamily="34" charset="0"/>
              </a:rPr>
              <a:t>1. The dentist must aware of normal development of occlusion during  primary &amp; mixed dentition.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2.know the development of dentition &amp; sequence of eruption of teeth.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3. Accurate &amp; periodic oral examination of child to diagnose defects in the teeth or dental arch or soft tissues like frenum.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3. Early diagnosis of incipient caries by periodic cheek up using bite wing film.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4. Preservation of arch length by accurate restoration of proximal contact areas using 1 band with wedge &amp; good amalgam. 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5. Detection of any speech defect.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6.Detection of breathing way &amp; swallowing mechanism.</a:t>
            </a:r>
          </a:p>
          <a:p>
            <a:r>
              <a:rPr lang="en-IN" sz="1800" dirty="0">
                <a:latin typeface="Californian FB" panose="020F0502020204030204" pitchFamily="34" charset="0"/>
              </a:rPr>
              <a:t>7. Prevent early loss of primary dentition.</a:t>
            </a: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IN" sz="1800" dirty="0">
              <a:latin typeface="Californian FB" panose="020F0502020204030204" pitchFamily="34" charset="0"/>
            </a:endParaRPr>
          </a:p>
          <a:p>
            <a:endParaRPr lang="en-US" sz="1800" dirty="0">
              <a:latin typeface="Californian FB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20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49244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04" y="2675814"/>
            <a:ext cx="6769428" cy="2738628"/>
          </a:xfrm>
        </p:spPr>
        <p:txBody>
          <a:bodyPr>
            <a:normAutofit fontScale="55000" lnSpcReduction="20000"/>
          </a:bodyPr>
          <a:lstStyle/>
          <a:p>
            <a:r>
              <a:rPr lang="en-US" sz="3450" dirty="0"/>
              <a:t>Textbook of Orthodontics – </a:t>
            </a:r>
            <a:r>
              <a:rPr lang="en-US" sz="3450" dirty="0" err="1"/>
              <a:t>Gurkeerat</a:t>
            </a:r>
            <a:r>
              <a:rPr lang="en-US" sz="3450" dirty="0"/>
              <a:t> Singh, </a:t>
            </a:r>
            <a:r>
              <a:rPr lang="en-US" sz="3450" dirty="0" err="1"/>
              <a:t>Jaypee</a:t>
            </a:r>
            <a:r>
              <a:rPr lang="en-US" sz="3450" dirty="0"/>
              <a:t> Brothers; 2</a:t>
            </a:r>
            <a:r>
              <a:rPr lang="en-US" sz="3450" baseline="30000" dirty="0"/>
              <a:t>nd</a:t>
            </a:r>
            <a:r>
              <a:rPr lang="en-US" sz="3450" dirty="0"/>
              <a:t> Edition </a:t>
            </a:r>
          </a:p>
          <a:p>
            <a:r>
              <a:rPr lang="en-US" sz="3450" dirty="0"/>
              <a:t>Orthodontics – The Art and Science, S.I </a:t>
            </a:r>
            <a:r>
              <a:rPr lang="en-US" sz="3450" dirty="0" err="1"/>
              <a:t>Bhalajhi</a:t>
            </a:r>
            <a:r>
              <a:rPr lang="en-US" sz="3450" dirty="0"/>
              <a:t>, </a:t>
            </a:r>
            <a:r>
              <a:rPr lang="en-US" sz="3450" dirty="0" err="1"/>
              <a:t>AryaMedi</a:t>
            </a:r>
            <a:r>
              <a:rPr lang="en-US" sz="3450" dirty="0"/>
              <a:t> Publishing; 7</a:t>
            </a:r>
            <a:r>
              <a:rPr lang="en-US" sz="3450" baseline="30000" dirty="0"/>
              <a:t>th</a:t>
            </a:r>
            <a:r>
              <a:rPr lang="en-US" sz="3450" dirty="0"/>
              <a:t> Edition</a:t>
            </a:r>
          </a:p>
          <a:p>
            <a:r>
              <a:rPr lang="en-US" sz="3450" dirty="0"/>
              <a:t>Textbook of Orthodontics – Sridhar </a:t>
            </a:r>
            <a:r>
              <a:rPr lang="en-US" sz="3450" dirty="0" err="1"/>
              <a:t>Premkumar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sz="3450" dirty="0"/>
              <a:t>Orthodontics: Diagnosis and Management of Malocclusion and </a:t>
            </a:r>
            <a:r>
              <a:rPr lang="en-US" sz="3450" dirty="0" err="1"/>
              <a:t>Dentofacial</a:t>
            </a:r>
            <a:r>
              <a:rPr lang="en-US" sz="3450" dirty="0"/>
              <a:t> Deformities – O.P </a:t>
            </a:r>
            <a:r>
              <a:rPr lang="en-US" sz="3450" dirty="0" err="1"/>
              <a:t>Kharbanda</a:t>
            </a:r>
            <a:r>
              <a:rPr lang="en-US" sz="3450" dirty="0"/>
              <a:t>, Elsevier; 1</a:t>
            </a:r>
            <a:r>
              <a:rPr lang="en-US" sz="3450" baseline="30000" dirty="0"/>
              <a:t>st</a:t>
            </a:r>
            <a:r>
              <a:rPr lang="en-US" sz="3450" dirty="0"/>
              <a:t> Edition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19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49244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975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2ED4-088B-E64A-A142-1DE42DDF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7" y="1"/>
            <a:ext cx="7767318" cy="492443"/>
          </a:xfrm>
        </p:spPr>
        <p:txBody>
          <a:bodyPr/>
          <a:lstStyle/>
          <a:p>
            <a:r>
              <a:rPr lang="en-IN" dirty="0"/>
              <a:t>                           CONTENTS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5A753-58BA-0C45-A67A-3C8711CD3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14" y="520952"/>
            <a:ext cx="10402452" cy="6340197"/>
          </a:xfrm>
        </p:spPr>
        <p:txBody>
          <a:bodyPr/>
          <a:lstStyle/>
          <a:p>
            <a:pPr algn="ctr"/>
            <a:r>
              <a:rPr lang="en-IN" sz="2800" b="1" i="1" u="sng" dirty="0" smtClean="0">
                <a:latin typeface="Arial Nova" panose="020F0502020204030204" pitchFamily="34" charset="0"/>
                <a:cs typeface="Biome" panose="020B0604020202020204" pitchFamily="34" charset="0"/>
              </a:rPr>
              <a:t>PART I</a:t>
            </a:r>
          </a:p>
          <a:p>
            <a:r>
              <a:rPr lang="en-IN" sz="2000" dirty="0" smtClean="0">
                <a:latin typeface="Arial Nova" panose="020F0502020204030204" pitchFamily="34" charset="0"/>
                <a:cs typeface="Biome" panose="020B0604020202020204" pitchFamily="34" charset="0"/>
              </a:rPr>
              <a:t>Preventive </a:t>
            </a:r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Orthodontics Definition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Procedures in Preventive Orthodontics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1 Patient and Parent Education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2 Caries Control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3 Care of Deciduous Dentition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4 Management of ankylosed tooth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5 Maintenance of Shedding timetable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6 Checkup for Oral habits &amp; habit breaking appliances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7 Occlusal Equilibrium 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8 Prevention of damage to Occlusion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9 Extraction of Supernumerary Teeth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10 Management of locked 1</a:t>
            </a:r>
            <a:r>
              <a:rPr lang="en-IN" sz="2000" baseline="30000" dirty="0">
                <a:latin typeface="Arial Nova" panose="020F0502020204030204" pitchFamily="34" charset="0"/>
                <a:cs typeface="Biome" panose="020B0604020202020204" pitchFamily="34" charset="0"/>
              </a:rPr>
              <a:t>st</a:t>
            </a:r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permanent molars</a:t>
            </a: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11 Management of abnormal </a:t>
            </a:r>
            <a:r>
              <a:rPr lang="en-IN" sz="2000" dirty="0" err="1">
                <a:latin typeface="Arial Nova" panose="020F0502020204030204" pitchFamily="34" charset="0"/>
                <a:cs typeface="Biome" panose="020B0604020202020204" pitchFamily="34" charset="0"/>
              </a:rPr>
              <a:t>frenal</a:t>
            </a:r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 </a:t>
            </a:r>
            <a:r>
              <a:rPr lang="en-IN" sz="2000" dirty="0" smtClean="0">
                <a:latin typeface="Arial Nova" panose="020F0502020204030204" pitchFamily="34" charset="0"/>
                <a:cs typeface="Biome" panose="020B0604020202020204" pitchFamily="34" charset="0"/>
              </a:rPr>
              <a:t>attachment</a:t>
            </a:r>
          </a:p>
          <a:p>
            <a:pPr algn="ctr"/>
            <a:r>
              <a:rPr lang="en-IN" sz="2800" b="1" i="1" u="sng" dirty="0" smtClean="0">
                <a:latin typeface="Arial Nova" panose="020F0502020204030204" pitchFamily="34" charset="0"/>
                <a:cs typeface="Biome" panose="020B0604020202020204" pitchFamily="34" charset="0"/>
              </a:rPr>
              <a:t>PART II</a:t>
            </a:r>
            <a:endParaRPr lang="en-IN" sz="2800" b="1" i="1" u="sng" dirty="0">
              <a:latin typeface="Arial Nova" panose="020F0502020204030204" pitchFamily="34" charset="0"/>
              <a:cs typeface="Biome" panose="020B0604020202020204" pitchFamily="34" charset="0"/>
            </a:endParaRPr>
          </a:p>
          <a:p>
            <a:r>
              <a:rPr lang="en-IN" sz="2000" dirty="0">
                <a:latin typeface="Arial Nova" panose="020F0502020204030204" pitchFamily="34" charset="0"/>
                <a:cs typeface="Biome" panose="020B0604020202020204" pitchFamily="34" charset="0"/>
              </a:rPr>
              <a:t>12 Space </a:t>
            </a:r>
            <a:r>
              <a:rPr lang="en-IN" sz="2000" dirty="0" smtClean="0">
                <a:latin typeface="Arial Nova" panose="020F0502020204030204" pitchFamily="34" charset="0"/>
                <a:cs typeface="Biome" panose="020B0604020202020204" pitchFamily="34" charset="0"/>
              </a:rPr>
              <a:t>maintenance</a:t>
            </a:r>
            <a:endParaRPr lang="en-IN" sz="2000" i="1" dirty="0">
              <a:latin typeface="Arial Nova" panose="020F0502020204030204" pitchFamily="34" charset="0"/>
              <a:cs typeface="Biome" panose="020B0604020202020204" pitchFamily="34" charset="0"/>
            </a:endParaRP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a. Definition </a:t>
            </a: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b. Ideal Requirements</a:t>
            </a: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c. Classification </a:t>
            </a:r>
          </a:p>
          <a:p>
            <a:r>
              <a:rPr lang="en-IN" sz="2000" i="1" dirty="0">
                <a:latin typeface="Arial Nova" panose="020F0502020204030204" pitchFamily="34" charset="0"/>
                <a:cs typeface="Biome" panose="020B0604020202020204" pitchFamily="34" charset="0"/>
              </a:rPr>
              <a:t>            d. Removable space maintainers </a:t>
            </a:r>
            <a:endParaRPr lang="en-IN" sz="2000" dirty="0">
              <a:latin typeface="Arial Nova" panose="020F0502020204030204" pitchFamily="34" charset="0"/>
              <a:cs typeface="Biom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3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4E6A-CFE6-F241-84E4-E604887B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1"/>
            <a:ext cx="7767319" cy="492443"/>
          </a:xfrm>
        </p:spPr>
        <p:txBody>
          <a:bodyPr/>
          <a:lstStyle/>
          <a:p>
            <a:r>
              <a:rPr lang="en-IN" dirty="0"/>
              <a:t>                   CONTENTS (</a:t>
            </a:r>
            <a:r>
              <a:rPr lang="en-IN" dirty="0" err="1"/>
              <a:t>contd</a:t>
            </a:r>
            <a:r>
              <a:rPr lang="en-IN" dirty="0"/>
              <a:t>…)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211B9-9273-984A-943D-D01B04728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26" y="1254444"/>
            <a:ext cx="8270933" cy="5386090"/>
          </a:xfrm>
        </p:spPr>
        <p:txBody>
          <a:bodyPr/>
          <a:lstStyle/>
          <a:p>
            <a:r>
              <a:rPr lang="en-IN" dirty="0"/>
              <a:t>     </a:t>
            </a:r>
            <a:r>
              <a:rPr lang="en-IN" i="1" dirty="0"/>
              <a:t>e. Fixed space maintainers : Examples</a:t>
            </a:r>
          </a:p>
          <a:p>
            <a:r>
              <a:rPr lang="en-IN" i="1" dirty="0"/>
              <a:t>                ~Band and loop space maintainer</a:t>
            </a:r>
          </a:p>
          <a:p>
            <a:r>
              <a:rPr lang="en-IN" i="1" dirty="0"/>
              <a:t>                ~Crown and loop space maintainer</a:t>
            </a:r>
          </a:p>
          <a:p>
            <a:r>
              <a:rPr lang="en-IN" i="1" dirty="0"/>
              <a:t>                ~Lingual arch space maintainer</a:t>
            </a:r>
          </a:p>
          <a:p>
            <a:r>
              <a:rPr lang="en-IN" i="1" dirty="0"/>
              <a:t>                ~Palatal arch space maintainer</a:t>
            </a:r>
          </a:p>
          <a:p>
            <a:r>
              <a:rPr lang="en-IN" i="1" dirty="0"/>
              <a:t>                ~</a:t>
            </a:r>
            <a:r>
              <a:rPr lang="en-IN" i="1" dirty="0" err="1"/>
              <a:t>Transpalatal</a:t>
            </a:r>
            <a:r>
              <a:rPr lang="en-IN" i="1" dirty="0"/>
              <a:t> arch space maintainer </a:t>
            </a:r>
          </a:p>
          <a:p>
            <a:r>
              <a:rPr lang="en-IN" i="1" dirty="0"/>
              <a:t>   ~Distal shoe space maintainer</a:t>
            </a:r>
          </a:p>
          <a:p>
            <a:r>
              <a:rPr lang="en-IN" i="1" dirty="0"/>
              <a:t> Indications, Contraindications</a:t>
            </a:r>
          </a:p>
          <a:p>
            <a:r>
              <a:rPr lang="en-IN" i="1" dirty="0"/>
              <a:t>                ~Band and bar space maintainer</a:t>
            </a:r>
          </a:p>
          <a:p>
            <a:r>
              <a:rPr lang="en-IN" i="1" dirty="0"/>
              <a:t>                ~Crown and bar space maintainer </a:t>
            </a:r>
          </a:p>
          <a:p>
            <a:r>
              <a:rPr lang="en-IN" i="1" dirty="0"/>
              <a:t>                ~Preformed banded space maintainer </a:t>
            </a:r>
          </a:p>
          <a:p>
            <a:endParaRPr lang="en-IN" i="1" dirty="0"/>
          </a:p>
          <a:p>
            <a:r>
              <a:rPr lang="en-IN" i="1" dirty="0"/>
              <a:t> —Advantages &amp; Disadvantages of Fixed space maintainer </a:t>
            </a:r>
          </a:p>
          <a:p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20479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805" y="583438"/>
            <a:ext cx="5116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</a:t>
            </a:r>
            <a:r>
              <a:rPr sz="3600" spc="-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Orthodontics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420" y="1437132"/>
            <a:ext cx="8442959" cy="478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156" y="1304823"/>
            <a:ext cx="7886065" cy="3490699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800" b="1" spc="-105" dirty="0" err="1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r>
              <a:rPr lang="en-US" sz="2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Preventive</a:t>
            </a:r>
            <a:r>
              <a:rPr lang="en-US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orthodontics is that part of orthodontic practice which is concerned with the patient’s and parent’s education, supervision of the growth and development of the dentition and the cranio-facial structures, the diagnostic procedures undertaken  to predict the appearance of malocclusion and treatment procedures 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5095">
              <a:lnSpc>
                <a:spcPct val="100000"/>
              </a:lnSpc>
              <a:spcBef>
                <a:spcPts val="1805"/>
              </a:spcBef>
            </a:pP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3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appears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</a:t>
            </a:r>
            <a:r>
              <a:rPr sz="2400" spc="-2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sz="2400" spc="-2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 </a:t>
            </a:r>
            <a:r>
              <a:rPr sz="2400" b="1" i="1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(Graber-1966)</a:t>
            </a:r>
            <a:r>
              <a:rPr sz="2400" spc="-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459079"/>
            <a:ext cx="7767319" cy="1021074"/>
          </a:xfrm>
          <a:prstGeom prst="rect">
            <a:avLst/>
          </a:prstGeom>
        </p:spPr>
        <p:txBody>
          <a:bodyPr vert="horz" wrap="square" lIns="0" tIns="122199" rIns="0" bIns="0" rtlCol="0">
            <a:spAutoFit/>
          </a:bodyPr>
          <a:lstStyle/>
          <a:p>
            <a:pPr marL="219075" marR="5080" indent="-203200">
              <a:lnSpc>
                <a:spcPts val="3460"/>
              </a:lnSpc>
              <a:spcBef>
                <a:spcPts val="535"/>
              </a:spcBef>
            </a:pPr>
            <a:r>
              <a:rPr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 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undertaken 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</a:t>
            </a:r>
            <a:r>
              <a:rPr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orthodontics:</a:t>
            </a:r>
          </a:p>
        </p:txBody>
      </p:sp>
      <p:sp>
        <p:nvSpPr>
          <p:cNvPr id="3" name="object 3"/>
          <p:cNvSpPr/>
          <p:nvPr/>
        </p:nvSpPr>
        <p:spPr>
          <a:xfrm>
            <a:off x="339852" y="1539239"/>
            <a:ext cx="8167116" cy="4509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156" y="1517269"/>
            <a:ext cx="7718425" cy="425767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90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sz="2400" spc="-5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>
              <a:lnSpc>
                <a:spcPct val="100000"/>
              </a:lnSpc>
              <a:spcBef>
                <a:spcPts val="890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Caries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>
              <a:lnSpc>
                <a:spcPct val="100000"/>
              </a:lnSpc>
              <a:spcBef>
                <a:spcPts val="890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deciduous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dentition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>
              <a:lnSpc>
                <a:spcPct val="100000"/>
              </a:lnSpc>
              <a:spcBef>
                <a:spcPts val="885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ankylosed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>
              <a:lnSpc>
                <a:spcPct val="100000"/>
              </a:lnSpc>
              <a:spcBef>
                <a:spcPts val="890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quadrant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shedding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marR="377190" indent="-515620">
              <a:lnSpc>
                <a:spcPct val="110000"/>
              </a:lnSpc>
              <a:spcBef>
                <a:spcPts val="600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Checkup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appliance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>
              <a:lnSpc>
                <a:spcPct val="100000"/>
              </a:lnSpc>
              <a:spcBef>
                <a:spcPts val="890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occlusal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prematurity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685" indent="-515620">
              <a:lnSpc>
                <a:spcPct val="100000"/>
              </a:lnSpc>
              <a:spcBef>
                <a:spcPts val="890"/>
              </a:spcBef>
              <a:buClr>
                <a:srgbClr val="55C5FF"/>
              </a:buClr>
              <a:buAutoNum type="arabicParenR"/>
              <a:tabLst>
                <a:tab pos="527685" algn="l"/>
                <a:tab pos="528320" algn="l"/>
              </a:tabLst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occlusion.eg:-milwaukee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braces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4085" y="632205"/>
            <a:ext cx="6818630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procedures  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undertaken 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preventive</a:t>
            </a:r>
            <a:r>
              <a:rPr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orthodontics: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1016" y="1116838"/>
            <a:ext cx="848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Trebuchet MS"/>
                <a:cs typeface="Trebuchet MS"/>
              </a:rPr>
              <a:t>Cont...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9852" y="1566672"/>
            <a:ext cx="7555992" cy="2302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4085" y="2209800"/>
            <a:ext cx="7106284" cy="208661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75"/>
              </a:spcBef>
              <a:buClr>
                <a:srgbClr val="55C5FF"/>
              </a:buClr>
              <a:buAutoNum type="arabicParenR" startAt="9"/>
              <a:tabLst>
                <a:tab pos="469265" algn="l"/>
                <a:tab pos="469900" algn="l"/>
              </a:tabLst>
            </a:pP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supernumerary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Clr>
                <a:srgbClr val="55C5FF"/>
              </a:buClr>
              <a:buAutoNum type="arabicParenR" startAt="9"/>
              <a:tabLst>
                <a:tab pos="469900" algn="l"/>
              </a:tabLst>
            </a:pP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1175"/>
              </a:spcBef>
              <a:buClr>
                <a:srgbClr val="55C5FF"/>
              </a:buClr>
              <a:buAutoNum type="arabicParenR" startAt="9"/>
              <a:tabLst>
                <a:tab pos="469900" algn="l"/>
              </a:tabLst>
            </a:pP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deeply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locked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1180"/>
              </a:spcBef>
              <a:buClr>
                <a:srgbClr val="55C5FF"/>
              </a:buClr>
              <a:buAutoNum type="arabicParenR" startAt="9"/>
              <a:tabLst>
                <a:tab pos="469900" algn="l"/>
              </a:tabLst>
            </a:pP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frenal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attachments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607821"/>
            <a:ext cx="55899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>
                <a:solidFill>
                  <a:srgbClr val="E983DD"/>
                </a:solidFill>
              </a:rPr>
              <a:t>1</a:t>
            </a:r>
            <a:r>
              <a:rPr spc="-20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pc="-3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</a:t>
            </a:r>
            <a:r>
              <a:rPr spc="-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pc="-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spc="-36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4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56615" y="1452372"/>
            <a:ext cx="8100059" cy="3032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156" y="1537461"/>
            <a:ext cx="7606030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833119" indent="-224154">
              <a:lnSpc>
                <a:spcPct val="100000"/>
              </a:lnSpc>
              <a:spcBef>
                <a:spcPts val="100"/>
              </a:spcBef>
              <a:buClr>
                <a:srgbClr val="55C5FF"/>
              </a:buClr>
              <a:buFont typeface="Wingdings"/>
              <a:buChar char=""/>
              <a:tabLst>
                <a:tab pos="236854" algn="l"/>
              </a:tabLst>
            </a:pPr>
            <a:r>
              <a:rPr sz="2400" b="1" spc="-7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Expecting</a:t>
            </a:r>
            <a:r>
              <a:rPr sz="2400" b="1" spc="-21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9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mother-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Nutrition,</a:t>
            </a:r>
            <a:r>
              <a:rPr sz="2400" spc="-20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sz="2400" spc="-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fetus,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indent="-224154">
              <a:lnSpc>
                <a:spcPct val="100000"/>
              </a:lnSpc>
              <a:spcBef>
                <a:spcPts val="1800"/>
              </a:spcBef>
              <a:buClr>
                <a:srgbClr val="55C5FF"/>
              </a:buClr>
              <a:buFont typeface="Wingdings"/>
              <a:buChar char=""/>
              <a:tabLst>
                <a:tab pos="236854" algn="l"/>
              </a:tabLst>
            </a:pPr>
            <a:r>
              <a:rPr sz="2400" b="1" spc="-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birth-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marR="5080" indent="-224154">
              <a:lnSpc>
                <a:spcPct val="100000"/>
              </a:lnSpc>
              <a:spcBef>
                <a:spcPts val="1800"/>
              </a:spcBef>
              <a:buClr>
                <a:srgbClr val="55C5FF"/>
              </a:buClr>
              <a:buFont typeface="Wingdings"/>
              <a:buChar char=""/>
              <a:tabLst>
                <a:tab pos="236854" algn="l"/>
              </a:tabLst>
            </a:pPr>
            <a:r>
              <a:rPr sz="2400" b="1" spc="-5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7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fed-</a:t>
            </a:r>
            <a:r>
              <a:rPr sz="2400" b="1" spc="-23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nipple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nipple</a:t>
            </a:r>
            <a:r>
              <a:rPr sz="2400" spc="-2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suckling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sz="2400" spc="-2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tongue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jaw)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orthodontic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sz="2400" spc="-9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1084" y="4457700"/>
            <a:ext cx="8434070" cy="1600200"/>
            <a:chOff x="291084" y="4457700"/>
            <a:chExt cx="8434070" cy="1600200"/>
          </a:xfrm>
        </p:grpSpPr>
        <p:sp>
          <p:nvSpPr>
            <p:cNvPr id="6" name="object 6"/>
            <p:cNvSpPr/>
            <p:nvPr/>
          </p:nvSpPr>
          <p:spPr>
            <a:xfrm>
              <a:off x="4619243" y="4495800"/>
              <a:ext cx="4067555" cy="152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00193" y="4476750"/>
              <a:ext cx="4105910" cy="1562100"/>
            </a:xfrm>
            <a:custGeom>
              <a:avLst/>
              <a:gdLst/>
              <a:ahLst/>
              <a:cxnLst/>
              <a:rect l="l" t="t" r="r" b="b"/>
              <a:pathLst>
                <a:path w="4105909" h="1562100">
                  <a:moveTo>
                    <a:pt x="0" y="1562100"/>
                  </a:moveTo>
                  <a:lnTo>
                    <a:pt x="4105655" y="1562100"/>
                  </a:lnTo>
                  <a:lnTo>
                    <a:pt x="4105655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9904" y="4495800"/>
              <a:ext cx="2133599" cy="152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0854" y="4476750"/>
              <a:ext cx="2171700" cy="1562100"/>
            </a:xfrm>
            <a:custGeom>
              <a:avLst/>
              <a:gdLst/>
              <a:ahLst/>
              <a:cxnLst/>
              <a:rect l="l" t="t" r="r" b="b"/>
              <a:pathLst>
                <a:path w="2171700" h="1562100">
                  <a:moveTo>
                    <a:pt x="0" y="1562100"/>
                  </a:moveTo>
                  <a:lnTo>
                    <a:pt x="2171699" y="1562100"/>
                  </a:lnTo>
                  <a:lnTo>
                    <a:pt x="2171699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184" y="4495800"/>
              <a:ext cx="1746503" cy="1524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0134" y="4476750"/>
              <a:ext cx="1784985" cy="1562100"/>
            </a:xfrm>
            <a:custGeom>
              <a:avLst/>
              <a:gdLst/>
              <a:ahLst/>
              <a:cxnLst/>
              <a:rect l="l" t="t" r="r" b="b"/>
              <a:pathLst>
                <a:path w="1784985" h="1562100">
                  <a:moveTo>
                    <a:pt x="0" y="1562100"/>
                  </a:moveTo>
                  <a:lnTo>
                    <a:pt x="1784603" y="1562100"/>
                  </a:lnTo>
                  <a:lnTo>
                    <a:pt x="1784603" y="0"/>
                  </a:lnTo>
                  <a:lnTo>
                    <a:pt x="0" y="0"/>
                  </a:lnTo>
                  <a:lnTo>
                    <a:pt x="0" y="1562100"/>
                  </a:lnTo>
                  <a:close/>
                </a:path>
              </a:pathLst>
            </a:custGeom>
            <a:ln w="38099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00629" y="6114999"/>
            <a:ext cx="1767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Physiologic</a:t>
            </a:r>
            <a:r>
              <a:rPr sz="18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Nipple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181" y="6114999"/>
            <a:ext cx="1951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Conventional</a:t>
            </a:r>
            <a:r>
              <a:rPr sz="1800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Nipple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8023" y="6114999"/>
            <a:ext cx="3317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Trebuchet MS"/>
                <a:cs typeface="Trebuchet MS"/>
              </a:rPr>
              <a:t>Conventional</a:t>
            </a:r>
            <a:r>
              <a:rPr sz="18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vs</a:t>
            </a:r>
            <a:r>
              <a:rPr sz="1800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Physiologic</a:t>
            </a:r>
            <a:r>
              <a:rPr sz="1800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Nipple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085" y="549910"/>
            <a:ext cx="487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75" dirty="0">
                <a:solidFill>
                  <a:srgbClr val="E983DD"/>
                </a:solidFill>
                <a:latin typeface="Trebuchet MS"/>
                <a:cs typeface="Trebuchet MS"/>
              </a:rPr>
              <a:t>1</a:t>
            </a:r>
            <a:r>
              <a:rPr sz="2800" b="1" spc="-17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800" b="1" spc="-2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</a:t>
            </a:r>
            <a:r>
              <a:rPr sz="2800" b="1" spc="-45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800" b="1" spc="-2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sz="2800" b="1" spc="7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solidFill>
                  <a:srgbClr val="E98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0807" y="511810"/>
            <a:ext cx="9658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0" i="1" spc="-32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0" i="1" spc="-7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0" i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0" i="1" spc="2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100" b="0" i="1" spc="-645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615" y="1263396"/>
            <a:ext cx="7766304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156" y="1348485"/>
            <a:ext cx="4893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00"/>
              </a:spcBef>
              <a:buClr>
                <a:srgbClr val="55C5FF"/>
              </a:buClr>
              <a:buFont typeface="Wingdings"/>
              <a:buChar char=""/>
              <a:tabLst>
                <a:tab pos="236854" algn="l"/>
              </a:tabLst>
            </a:pPr>
            <a:r>
              <a:rPr sz="2400" b="1" spc="4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400" b="1" spc="-24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9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sz="2400" b="1" spc="-23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pacifiers</a:t>
            </a:r>
            <a:r>
              <a:rPr sz="2400" b="1" spc="-24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1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-229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sz="2400" b="1" spc="-24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0" dirty="0">
                <a:solidFill>
                  <a:srgbClr val="FCD06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sz="2400" b="1" spc="-100" dirty="0">
                <a:solidFill>
                  <a:srgbClr val="FCD067"/>
                </a:solidFill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7012" y="1866900"/>
            <a:ext cx="8190230" cy="1769745"/>
            <a:chOff x="477012" y="1866900"/>
            <a:chExt cx="8190230" cy="1769745"/>
          </a:xfrm>
        </p:grpSpPr>
        <p:sp>
          <p:nvSpPr>
            <p:cNvPr id="7" name="object 7"/>
            <p:cNvSpPr/>
            <p:nvPr/>
          </p:nvSpPr>
          <p:spPr>
            <a:xfrm>
              <a:off x="2197607" y="1915667"/>
              <a:ext cx="2828544" cy="16824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8557" y="1896617"/>
              <a:ext cx="2867025" cy="1720850"/>
            </a:xfrm>
            <a:custGeom>
              <a:avLst/>
              <a:gdLst/>
              <a:ahLst/>
              <a:cxnLst/>
              <a:rect l="l" t="t" r="r" b="b"/>
              <a:pathLst>
                <a:path w="2867025" h="1720850">
                  <a:moveTo>
                    <a:pt x="0" y="1720595"/>
                  </a:moveTo>
                  <a:lnTo>
                    <a:pt x="2866644" y="1720595"/>
                  </a:lnTo>
                  <a:lnTo>
                    <a:pt x="2866644" y="0"/>
                  </a:lnTo>
                  <a:lnTo>
                    <a:pt x="0" y="0"/>
                  </a:lnTo>
                  <a:lnTo>
                    <a:pt x="0" y="1720595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112" y="1915667"/>
              <a:ext cx="1682495" cy="168249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062" y="1896617"/>
              <a:ext cx="1720850" cy="1720850"/>
            </a:xfrm>
            <a:custGeom>
              <a:avLst/>
              <a:gdLst/>
              <a:ahLst/>
              <a:cxnLst/>
              <a:rect l="l" t="t" r="r" b="b"/>
              <a:pathLst>
                <a:path w="1720850" h="1720850">
                  <a:moveTo>
                    <a:pt x="0" y="1720595"/>
                  </a:moveTo>
                  <a:lnTo>
                    <a:pt x="1720595" y="1720595"/>
                  </a:lnTo>
                  <a:lnTo>
                    <a:pt x="1720595" y="0"/>
                  </a:lnTo>
                  <a:lnTo>
                    <a:pt x="0" y="0"/>
                  </a:lnTo>
                  <a:lnTo>
                    <a:pt x="0" y="1720595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92496" y="1905000"/>
              <a:ext cx="3136392" cy="16931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3446" y="1885950"/>
              <a:ext cx="3175000" cy="1731645"/>
            </a:xfrm>
            <a:custGeom>
              <a:avLst/>
              <a:gdLst/>
              <a:ahLst/>
              <a:cxnLst/>
              <a:rect l="l" t="t" r="r" b="b"/>
              <a:pathLst>
                <a:path w="3175000" h="1731645">
                  <a:moveTo>
                    <a:pt x="0" y="1731264"/>
                  </a:moveTo>
                  <a:lnTo>
                    <a:pt x="3174492" y="1731264"/>
                  </a:lnTo>
                  <a:lnTo>
                    <a:pt x="3174492" y="0"/>
                  </a:lnTo>
                  <a:lnTo>
                    <a:pt x="0" y="0"/>
                  </a:lnTo>
                  <a:lnTo>
                    <a:pt x="0" y="1731264"/>
                  </a:lnTo>
                  <a:close/>
                </a:path>
              </a:pathLst>
            </a:custGeom>
            <a:ln w="38100">
              <a:solidFill>
                <a:srgbClr val="55C5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4156" y="3535679"/>
            <a:ext cx="7696200" cy="2693686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205"/>
              </a:spcBef>
              <a:tabLst>
                <a:tab pos="5334000" algn="l"/>
              </a:tabLst>
            </a:pPr>
            <a:r>
              <a:rPr sz="1800" spc="-80" dirty="0">
                <a:solidFill>
                  <a:srgbClr val="FFFFFF"/>
                </a:solidFill>
                <a:latin typeface="Trebuchet MS"/>
                <a:cs typeface="Trebuchet MS"/>
              </a:rPr>
              <a:t>Pacifier	</a:t>
            </a:r>
            <a:r>
              <a:rPr sz="1800" spc="-20" dirty="0">
                <a:solidFill>
                  <a:srgbClr val="FFFFFF"/>
                </a:solidFill>
                <a:latin typeface="Trebuchet MS"/>
                <a:cs typeface="Trebuchet MS"/>
              </a:rPr>
              <a:t>Nursing 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bottle</a:t>
            </a:r>
            <a:r>
              <a:rPr sz="1800" spc="-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Trebuchet MS"/>
                <a:cs typeface="Trebuchet MS"/>
              </a:rPr>
              <a:t>syndrome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rebuchet MS"/>
              <a:cs typeface="Trebuchet MS"/>
            </a:endParaRPr>
          </a:p>
          <a:p>
            <a:pPr marL="236220" marR="577850" indent="-224154">
              <a:lnSpc>
                <a:spcPts val="2590"/>
              </a:lnSpc>
              <a:buClr>
                <a:srgbClr val="55C5FF"/>
              </a:buClr>
              <a:buFont typeface="Wingdings"/>
              <a:buChar char=""/>
              <a:tabLst>
                <a:tab pos="236854" algn="l"/>
              </a:tabLst>
            </a:pPr>
            <a:r>
              <a:rPr sz="240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sz="2400" spc="-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syndrome: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(Bottle</a:t>
            </a:r>
            <a:r>
              <a:rPr sz="2400" spc="-2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 </a:t>
            </a:r>
            <a:r>
              <a:rPr sz="2400" spc="-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sz="2400" spc="-2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night-upper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caries.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sz="2400" spc="-229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caries)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indent="-224154">
              <a:lnSpc>
                <a:spcPts val="2595"/>
              </a:lnSpc>
              <a:spcBef>
                <a:spcPts val="1250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r>
              <a:rPr sz="2400" spc="-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sz="2400" spc="-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400" spc="-2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</a:t>
            </a:r>
            <a:r>
              <a:rPr sz="2400" spc="-2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</a:t>
            </a:r>
            <a:r>
              <a:rPr sz="2400" spc="-25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>
              <a:lnSpc>
                <a:spcPts val="2595"/>
              </a:lnSpc>
            </a:pPr>
            <a:r>
              <a:rPr sz="240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220" indent="-224154">
              <a:lnSpc>
                <a:spcPct val="100000"/>
              </a:lnSpc>
              <a:spcBef>
                <a:spcPts val="1220"/>
              </a:spcBef>
              <a:buClr>
                <a:srgbClr val="55C5FF"/>
              </a:buClr>
              <a:buFont typeface="Arial"/>
              <a:buChar char="•"/>
              <a:tabLst>
                <a:tab pos="236854" algn="l"/>
              </a:tabLst>
            </a:pPr>
            <a:r>
              <a:rPr sz="24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sz="2400" spc="-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sz="2400" spc="-2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brushing</a:t>
            </a:r>
            <a:r>
              <a:rPr sz="2400" spc="-2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teeth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1333</Words>
  <Application>Microsoft Office PowerPoint</Application>
  <PresentationFormat>On-screen Show (4:3)</PresentationFormat>
  <Paragraphs>172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Nova</vt:lpstr>
      <vt:lpstr>Biome</vt:lpstr>
      <vt:lpstr>Book Antiqua</vt:lpstr>
      <vt:lpstr>Calibri</vt:lpstr>
      <vt:lpstr>Californian FB</vt:lpstr>
      <vt:lpstr>Times New Roman</vt:lpstr>
      <vt:lpstr>Trebuchet MS</vt:lpstr>
      <vt:lpstr>Wingdings</vt:lpstr>
      <vt:lpstr>Office Theme</vt:lpstr>
      <vt:lpstr>PowerPoint Presentation</vt:lpstr>
      <vt:lpstr>Specific learning Objectives </vt:lpstr>
      <vt:lpstr>                           CONTENTS</vt:lpstr>
      <vt:lpstr>                   CONTENTS (contd…)</vt:lpstr>
      <vt:lpstr>Preventive Orthodontics</vt:lpstr>
      <vt:lpstr>The following are some of the procedures  undertaken in preventive orthodontics:</vt:lpstr>
      <vt:lpstr>The following are some of the procedures  undertaken in preventive orthodontics:</vt:lpstr>
      <vt:lpstr>1) Parent &amp; patient education</vt:lpstr>
      <vt:lpstr>Cont…</vt:lpstr>
      <vt:lpstr>2) Caries control</vt:lpstr>
      <vt:lpstr>3) Care of deciduous dentition</vt:lpstr>
      <vt:lpstr>Cont…</vt:lpstr>
      <vt:lpstr>4) Management of ankylosed tooth</vt:lpstr>
      <vt:lpstr>5) Maintenance of quadrant wise tooth  shedding time table</vt:lpstr>
      <vt:lpstr>5) Maintenance of quadrant wise tooth shedding time  table Cont…</vt:lpstr>
      <vt:lpstr>6) Checkup for oral habits and habit  breaking appliance if necessary</vt:lpstr>
      <vt:lpstr>7) Occlusal equilibrium if there are any  occlusal prematurity</vt:lpstr>
      <vt:lpstr>8) Prevention of damage to occlusion.</vt:lpstr>
      <vt:lpstr>MILWAUKEE Brace</vt:lpstr>
      <vt:lpstr>9) Extraction of supernumerary teeth</vt:lpstr>
      <vt:lpstr>10) Management of deeply locked first  permanent molar</vt:lpstr>
      <vt:lpstr>11) Management of abnormal frenal  attachments</vt:lpstr>
      <vt:lpstr>Cont…  Ankyloglossia or tongue tie → Abnormal development  of Lingual frenum → Difficulty in speech and swallowing</vt:lpstr>
      <vt:lpstr>                    SUMMARY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PREVENTIVE   ORTHODONTICS</dc:title>
  <dc:creator>Administrator</dc:creator>
  <cp:lastModifiedBy>Gaurav Agrawal</cp:lastModifiedBy>
  <cp:revision>30</cp:revision>
  <dcterms:created xsi:type="dcterms:W3CDTF">2019-12-16T10:05:56Z</dcterms:created>
  <dcterms:modified xsi:type="dcterms:W3CDTF">2022-06-10T13:24:39Z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2019-12-16T00:00:00Z</vt:filetime>
  </property>
</Properties>
</file>